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8.png" ContentType="image/png"/>
  <Override PartName="/ppt/media/image1.jpeg" ContentType="image/jpeg"/>
  <Override PartName="/ppt/media/image23.gif" ContentType="image/gif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jpeg" ContentType="image/jpeg"/>
  <Override PartName="/ppt/media/image7.png" ContentType="image/png"/>
  <Override PartName="/ppt/media/image9.png" ContentType="image/png"/>
  <Override PartName="/ppt/media/image10.png" ContentType="image/png"/>
  <Override PartName="/ppt/media/image29.jpeg" ContentType="image/jpeg"/>
  <Override PartName="/ppt/media/image11.png" ContentType="image/pn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jpeg" ContentType="image/jpeg"/>
  <Override PartName="/ppt/media/image22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30.jpeg" ContentType="image/jpeg"/>
  <Override PartName="/ppt/media/image31.jpeg" ContentType="image/jpeg"/>
  <Override PartName="/ppt/media/image32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1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3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" name="Group 3"/>
          <p:cNvGrpSpPr/>
          <p:nvPr/>
        </p:nvGrpSpPr>
        <p:grpSpPr>
          <a:xfrm>
            <a:off x="-16920" y="0"/>
            <a:ext cx="12230640" cy="6855840"/>
            <a:chOff x="-16920" y="0"/>
            <a:chExt cx="12230640" cy="6855840"/>
          </a:xfrm>
        </p:grpSpPr>
        <p:pic>
          <p:nvPicPr>
            <p:cNvPr id="6" name="Picture 15" descr="HD-PanelTitleR1.png"/>
            <p:cNvPicPr/>
            <p:nvPr/>
          </p:nvPicPr>
          <p:blipFill>
            <a:blip r:embed="rId6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4"/>
            <p:cNvSpPr/>
            <p:nvPr/>
          </p:nvSpPr>
          <p:spPr>
            <a:xfrm>
              <a:off x="2328480" y="1540800"/>
              <a:ext cx="7543440" cy="383508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8" name="Picture 16" descr="HDRibbonTitle-UniformTrim.png"/>
            <p:cNvPicPr/>
            <p:nvPr/>
          </p:nvPicPr>
          <p:blipFill>
            <a:blip r:embed="rId7"/>
            <a:stretch/>
          </p:blipFill>
          <p:spPr>
            <a:xfrm>
              <a:off x="-16920" y="3147480"/>
              <a:ext cx="2477520" cy="612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19" descr="HDRibbonTitle-UniformTrim.png"/>
            <p:cNvPicPr/>
            <p:nvPr/>
          </p:nvPicPr>
          <p:blipFill>
            <a:blip r:embed="rId8"/>
            <a:stretch/>
          </p:blipFill>
          <p:spPr>
            <a:xfrm>
              <a:off x="9736200" y="3147480"/>
              <a:ext cx="2477520" cy="612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PlaceHolder 5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pl-PL" sz="5400" spc="-1" strike="noStrike">
                <a:solidFill>
                  <a:srgbClr val="262626"/>
                </a:solidFill>
                <a:latin typeface="Garamond"/>
              </a:rPr>
              <a:t>Kliknij, aby edytować styl</a:t>
            </a:r>
            <a:endParaRPr b="0" lang="pl-PL" sz="5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dt"/>
          </p:nvPr>
        </p:nvSpPr>
        <p:spPr>
          <a:xfrm>
            <a:off x="7983360" y="5037840"/>
            <a:ext cx="897120" cy="2790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233A6CE-904E-47D6-B8DA-997CCDB30C32}" type="datetime">
              <a:rPr b="0" lang="pl-PL" sz="1000" spc="-1" strike="noStrike">
                <a:solidFill>
                  <a:srgbClr val="000000"/>
                </a:solidFill>
                <a:latin typeface="Garamond"/>
              </a:rPr>
              <a:t>20-3-19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12" name="PlaceHolder 7"/>
          <p:cNvSpPr>
            <a:spLocks noGrp="1"/>
          </p:cNvSpPr>
          <p:nvPr>
            <p:ph type="ftr"/>
          </p:nvPr>
        </p:nvSpPr>
        <p:spPr>
          <a:xfrm>
            <a:off x="2692440" y="5037840"/>
            <a:ext cx="5214240" cy="2790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3" name="PlaceHolder 8"/>
          <p:cNvSpPr>
            <a:spLocks noGrp="1"/>
          </p:cNvSpPr>
          <p:nvPr>
            <p:ph type="sldNum"/>
          </p:nvPr>
        </p:nvSpPr>
        <p:spPr>
          <a:xfrm>
            <a:off x="8956800" y="5037840"/>
            <a:ext cx="550800" cy="2790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3ABBF17-051D-4D51-9FEC-0BABD8426622}" type="slidenum">
              <a:rPr b="0" lang="pl-PL" sz="1000" spc="-1" strike="noStrike">
                <a:solidFill>
                  <a:srgbClr val="000000"/>
                </a:solidFill>
                <a:latin typeface="Garamond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14" name="Line 9"/>
          <p:cNvSpPr/>
          <p:nvPr/>
        </p:nvSpPr>
        <p:spPr>
          <a:xfrm>
            <a:off x="2692080" y="3521880"/>
            <a:ext cx="681588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Kliknij, aby edytować format tekstu konspektu</a:t>
            </a:r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262626"/>
                </a:solidFill>
                <a:latin typeface="Garamond"/>
              </a:rPr>
              <a:t>Drugi poziom konspektu</a:t>
            </a:r>
            <a:endParaRPr b="0" lang="pl-PL" sz="1800" spc="-1" strike="noStrike">
              <a:solidFill>
                <a:srgbClr val="262626"/>
              </a:solidFill>
              <a:latin typeface="Garamond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600" spc="-1" strike="noStrike">
                <a:solidFill>
                  <a:srgbClr val="262626"/>
                </a:solidFill>
                <a:latin typeface="Garamond"/>
              </a:rPr>
              <a:t>Trzeci poziom konspektu</a:t>
            </a:r>
            <a:endParaRPr b="0" lang="pl-PL" sz="1600" spc="-1" strike="noStrike">
              <a:solidFill>
                <a:srgbClr val="262626"/>
              </a:solidFill>
              <a:latin typeface="Garamond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400" spc="-1" strike="noStrike">
                <a:solidFill>
                  <a:srgbClr val="262626"/>
                </a:solidFill>
                <a:latin typeface="Garamond"/>
              </a:rPr>
              <a:t>Czwarty poziom konspektu</a:t>
            </a:r>
            <a:endParaRPr b="0" lang="pl-PL" sz="1400" spc="-1" strike="noStrike">
              <a:solidFill>
                <a:srgbClr val="262626"/>
              </a:solidFill>
              <a:latin typeface="Garamond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262626"/>
                </a:solidFill>
                <a:latin typeface="Garamond"/>
              </a:rPr>
              <a:t>Piąty poziom konspektu</a:t>
            </a:r>
            <a:endParaRPr b="0" lang="pl-PL" sz="2000" spc="-1" strike="noStrike">
              <a:solidFill>
                <a:srgbClr val="262626"/>
              </a:solidFill>
              <a:latin typeface="Garamond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262626"/>
                </a:solidFill>
                <a:latin typeface="Garamond"/>
              </a:rPr>
              <a:t>Szósty poziom konspektu</a:t>
            </a:r>
            <a:endParaRPr b="0" lang="pl-PL" sz="2000" spc="-1" strike="noStrike">
              <a:solidFill>
                <a:srgbClr val="262626"/>
              </a:solidFill>
              <a:latin typeface="Garamond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262626"/>
                </a:solidFill>
                <a:latin typeface="Garamond"/>
              </a:rPr>
              <a:t>Siódmy poziom konspektu</a:t>
            </a:r>
            <a:endParaRPr b="0" lang="pl-PL" sz="20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53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54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55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7" name="Line 3"/>
          <p:cNvSpPr/>
          <p:nvPr/>
        </p:nvSpPr>
        <p:spPr>
          <a:xfrm>
            <a:off x="1396080" y="2421360"/>
            <a:ext cx="940716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8" name="PlaceHolder 4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262626"/>
                </a:solidFill>
                <a:latin typeface="Garamond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Kliknij, aby edytować style wzorca tekstu</a:t>
            </a:r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pl-PL" sz="2000" spc="-1" strike="noStrike">
                <a:solidFill>
                  <a:srgbClr val="262626"/>
                </a:solidFill>
                <a:latin typeface="Garamond"/>
              </a:rPr>
              <a:t>Drugi poziom</a:t>
            </a:r>
            <a:endParaRPr b="0" lang="pl-PL" sz="2000" spc="-1" strike="noStrike">
              <a:solidFill>
                <a:srgbClr val="262626"/>
              </a:solidFill>
              <a:latin typeface="Garamond"/>
            </a:endParaRPr>
          </a:p>
          <a:p>
            <a:pPr lvl="2" marL="1200240" indent="-2854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pl-PL" sz="1800" spc="-1" strike="noStrike">
                <a:solidFill>
                  <a:srgbClr val="262626"/>
                </a:solidFill>
                <a:latin typeface="Garamond"/>
              </a:rPr>
              <a:t>Trzeci poziom</a:t>
            </a:r>
            <a:endParaRPr b="0" lang="pl-PL" sz="1800" spc="-1" strike="noStrike">
              <a:solidFill>
                <a:srgbClr val="262626"/>
              </a:solidFill>
              <a:latin typeface="Garamond"/>
            </a:endParaRPr>
          </a:p>
          <a:p>
            <a:pPr lvl="3" marL="1542960" indent="-1710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pl-PL" sz="1600" spc="-1" strike="noStrike">
                <a:solidFill>
                  <a:srgbClr val="262626"/>
                </a:solidFill>
                <a:latin typeface="Garamond"/>
              </a:rPr>
              <a:t>Czwarty poziom</a:t>
            </a:r>
            <a:endParaRPr b="0" lang="pl-PL" sz="1600" spc="-1" strike="noStrike">
              <a:solidFill>
                <a:srgbClr val="262626"/>
              </a:solidFill>
              <a:latin typeface="Garamond"/>
            </a:endParaRPr>
          </a:p>
          <a:p>
            <a:pPr lvl="4" marL="2000160" indent="-1710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pl-PL" sz="1400" spc="-1" strike="noStrike">
                <a:solidFill>
                  <a:srgbClr val="262626"/>
                </a:solidFill>
                <a:latin typeface="Garamond"/>
              </a:rPr>
              <a:t>Piąty poziom</a:t>
            </a:r>
            <a:endParaRPr b="0" lang="pl-PL" sz="1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CBDA6F0-34ED-43FF-AFF6-67DD640958E7}" type="datetime">
              <a:rPr b="0" lang="pl-PL" sz="1000" spc="-1" strike="noStrike">
                <a:solidFill>
                  <a:srgbClr val="000000"/>
                </a:solidFill>
                <a:latin typeface="Garamond"/>
              </a:rPr>
              <a:t>20-3-19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61" name="PlaceHolder 7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62" name="PlaceHolder 8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EAA277B-8685-4BD6-BA06-8E4A80D5946F}" type="slidenum">
              <a:rPr b="0" lang="pl-PL" sz="1000" spc="-1" strike="noStrike">
                <a:solidFill>
                  <a:srgbClr val="000000"/>
                </a:solidFill>
                <a:latin typeface="Garamond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100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1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102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4" name="PlaceHolder 3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AD9A702-763B-453B-A490-7B483FDA20A3}" type="datetime">
              <a:rPr b="0" lang="pl-PL" sz="1000" spc="-1" strike="noStrike">
                <a:solidFill>
                  <a:srgbClr val="000000"/>
                </a:solidFill>
                <a:latin typeface="Garamond"/>
              </a:rPr>
              <a:t>20-3-19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DF0617A-801D-4F7E-A9A9-3A2372919F94}" type="slidenum">
              <a:rPr b="0" lang="pl-PL" sz="1000" spc="-1" strike="noStrike">
                <a:solidFill>
                  <a:srgbClr val="000000"/>
                </a:solidFill>
                <a:latin typeface="Garamond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107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solidFill>
                  <a:srgbClr val="000000"/>
                </a:solidFill>
                <a:latin typeface="Garamond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8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Kliknij, aby edytować format tekstu konspektu</a:t>
            </a:r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262626"/>
                </a:solidFill>
                <a:latin typeface="Garamond"/>
              </a:rPr>
              <a:t>Drugi poziom konspektu</a:t>
            </a:r>
            <a:endParaRPr b="0" lang="pl-PL" sz="1800" spc="-1" strike="noStrike">
              <a:solidFill>
                <a:srgbClr val="262626"/>
              </a:solidFill>
              <a:latin typeface="Garamond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600" spc="-1" strike="noStrike">
                <a:solidFill>
                  <a:srgbClr val="262626"/>
                </a:solidFill>
                <a:latin typeface="Garamond"/>
              </a:rPr>
              <a:t>Trzeci poziom konspektu</a:t>
            </a:r>
            <a:endParaRPr b="0" lang="pl-PL" sz="1600" spc="-1" strike="noStrike">
              <a:solidFill>
                <a:srgbClr val="262626"/>
              </a:solidFill>
              <a:latin typeface="Garamond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400" spc="-1" strike="noStrike">
                <a:solidFill>
                  <a:srgbClr val="262626"/>
                </a:solidFill>
                <a:latin typeface="Garamond"/>
              </a:rPr>
              <a:t>Czwarty poziom konspektu</a:t>
            </a:r>
            <a:endParaRPr b="0" lang="pl-PL" sz="1400" spc="-1" strike="noStrike">
              <a:solidFill>
                <a:srgbClr val="262626"/>
              </a:solidFill>
              <a:latin typeface="Garamond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262626"/>
                </a:solidFill>
                <a:latin typeface="Garamond"/>
              </a:rPr>
              <a:t>Piąty poziom konspektu</a:t>
            </a:r>
            <a:endParaRPr b="0" lang="pl-PL" sz="2000" spc="-1" strike="noStrike">
              <a:solidFill>
                <a:srgbClr val="262626"/>
              </a:solidFill>
              <a:latin typeface="Garamond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262626"/>
                </a:solidFill>
                <a:latin typeface="Garamond"/>
              </a:rPr>
              <a:t>Szósty poziom konspektu</a:t>
            </a:r>
            <a:endParaRPr b="0" lang="pl-PL" sz="2000" spc="-1" strike="noStrike">
              <a:solidFill>
                <a:srgbClr val="262626"/>
              </a:solidFill>
              <a:latin typeface="Garamond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262626"/>
                </a:solidFill>
                <a:latin typeface="Garamond"/>
              </a:rPr>
              <a:t>Siódmy poziom konspektu</a:t>
            </a:r>
            <a:endParaRPr b="0" lang="pl-PL" sz="20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BN7wfuh6zy4" TargetMode="External"/><Relationship Id="rId2" Type="http://schemas.openxmlformats.org/officeDocument/2006/relationships/hyperlink" Target="https://www.youtube.com/watch?v=Afalv9HVzNE" TargetMode="External"/><Relationship Id="rId3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://wytnijholubca.pl/" TargetMode="External"/><Relationship Id="rId2" Type="http://schemas.openxmlformats.org/officeDocument/2006/relationships/hyperlink" Target="https://culture.pl/pl/tworca/zofia-stryjenska" TargetMode="External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6" Type="http://schemas.openxmlformats.org/officeDocument/2006/relationships/image" Target="../media/image23.gif"/><Relationship Id="rId7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2692440" y="1871280"/>
            <a:ext cx="6815160" cy="1515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pl-PL" sz="5400" spc="-1" strike="noStrike">
                <a:solidFill>
                  <a:srgbClr val="262626"/>
                </a:solidFill>
                <a:latin typeface="Garamond"/>
              </a:rPr>
              <a:t>Polskie tańce ludowe</a:t>
            </a:r>
            <a:endParaRPr b="0" lang="pl-PL" sz="5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2692440" y="3657600"/>
            <a:ext cx="6815160" cy="17215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0000"/>
          </a:bodyPr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r>
              <a:rPr b="0" lang="pl-PL" sz="2100" spc="-1" strike="noStrike">
                <a:solidFill>
                  <a:srgbClr val="000000"/>
                </a:solidFill>
                <a:latin typeface="Garamond"/>
              </a:rPr>
              <a:t>materiał do nauki samodzielnej</a:t>
            </a:r>
            <a:endParaRPr b="0" lang="pl-PL" sz="21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"/>
              </a:spcBef>
              <a:spcAft>
                <a:spcPts val="601"/>
              </a:spcAft>
            </a:pPr>
            <a:endParaRPr b="0" lang="pl-PL" sz="21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r>
              <a:rPr b="0" lang="pl-PL" sz="2100" spc="-1" strike="noStrike">
                <a:solidFill>
                  <a:srgbClr val="000000"/>
                </a:solidFill>
                <a:latin typeface="Garamond"/>
              </a:rPr>
              <a:t>Pracownia Tradycji Polskiej </a:t>
            </a:r>
            <a:endParaRPr b="0" lang="pl-PL" sz="21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r>
              <a:rPr b="0" lang="pl-PL" sz="2100" spc="-1" strike="noStrike">
                <a:solidFill>
                  <a:srgbClr val="000000"/>
                </a:solidFill>
                <a:latin typeface="Garamond"/>
              </a:rPr>
              <a:t>Pałac Młodzieży – Pomorskie Centrum Edukacji w Szczecinie</a:t>
            </a:r>
            <a:endParaRPr b="0" lang="pl-PL" sz="21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spcAft>
                <a:spcPts val="601"/>
              </a:spcAft>
            </a:pPr>
            <a:endParaRPr b="0" lang="pl-PL" sz="21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r>
              <a:rPr b="0" lang="pl-PL" sz="2100" spc="-1" strike="noStrike">
                <a:solidFill>
                  <a:srgbClr val="000000"/>
                </a:solidFill>
                <a:latin typeface="Garamond"/>
              </a:rPr>
              <a:t>Zespół Pieśni i Tańca Ziemi Szczecińskiej „Krąg”</a:t>
            </a:r>
            <a:endParaRPr b="0" lang="pl-PL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642240" y="604080"/>
            <a:ext cx="10931760" cy="657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9000"/>
          </a:bodyPr>
          <a:p>
            <a:pPr algn="ctr">
              <a:lnSpc>
                <a:spcPct val="100000"/>
              </a:lnSpc>
            </a:pPr>
            <a:r>
              <a:rPr b="0" lang="pl-PL" sz="3200" spc="-1" strike="noStrike">
                <a:solidFill>
                  <a:srgbClr val="262626"/>
                </a:solidFill>
                <a:latin typeface="Garamond"/>
              </a:rPr>
              <a:t>9. Dopasuj, które obrazy dotyczą polskich zwyczajów dorocznych.</a:t>
            </a:r>
            <a:endParaRPr b="0" lang="pl-PL" sz="32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1343160" y="1815840"/>
            <a:ext cx="1351800" cy="5324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Garamond"/>
              </a:rPr>
              <a:t>Lajkonik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1303560" y="4563720"/>
            <a:ext cx="1351800" cy="44892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Garamond"/>
              </a:rPr>
              <a:t>Gaik-Maik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8954640" y="4632120"/>
            <a:ext cx="1284840" cy="5284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Garamond"/>
              </a:rPr>
              <a:t>Kolędnicy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38" name="CustomShape 5"/>
          <p:cNvSpPr/>
          <p:nvPr/>
        </p:nvSpPr>
        <p:spPr>
          <a:xfrm>
            <a:off x="8954640" y="1815840"/>
            <a:ext cx="1284840" cy="5324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Garamond"/>
              </a:rPr>
              <a:t>Sobótki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239" name="Picture 4" descr="https://i.pinimg.com/236x/25/54/1b/25541b78c0e84bc17bc3e89a6b87597a--polish.jpg"/>
          <p:cNvPicPr/>
          <p:nvPr/>
        </p:nvPicPr>
        <p:blipFill>
          <a:blip r:embed="rId1"/>
          <a:stretch/>
        </p:blipFill>
        <p:spPr>
          <a:xfrm>
            <a:off x="2916720" y="1638000"/>
            <a:ext cx="2534400" cy="2072520"/>
          </a:xfrm>
          <a:prstGeom prst="rect">
            <a:avLst/>
          </a:prstGeom>
          <a:ln>
            <a:noFill/>
          </a:ln>
        </p:spPr>
      </p:pic>
      <p:pic>
        <p:nvPicPr>
          <p:cNvPr id="240" name="Picture 6" descr="https://artinfo.pl/getimage.php?id=469734&amp;ri=1&amp;x=315&amp;y=200"/>
          <p:cNvPicPr/>
          <p:nvPr/>
        </p:nvPicPr>
        <p:blipFill>
          <a:blip r:embed="rId2"/>
          <a:stretch/>
        </p:blipFill>
        <p:spPr>
          <a:xfrm>
            <a:off x="2877480" y="3968640"/>
            <a:ext cx="2997360" cy="1855440"/>
          </a:xfrm>
          <a:prstGeom prst="rect">
            <a:avLst/>
          </a:prstGeom>
          <a:ln>
            <a:noFill/>
          </a:ln>
        </p:spPr>
      </p:pic>
      <p:pic>
        <p:nvPicPr>
          <p:cNvPr id="241" name="Picture 12" descr="Podobny obraz"/>
          <p:cNvPicPr/>
          <p:nvPr/>
        </p:nvPicPr>
        <p:blipFill>
          <a:blip r:embed="rId3"/>
          <a:stretch/>
        </p:blipFill>
        <p:spPr>
          <a:xfrm>
            <a:off x="6071400" y="3968640"/>
            <a:ext cx="2440080" cy="1855440"/>
          </a:xfrm>
          <a:prstGeom prst="rect">
            <a:avLst/>
          </a:prstGeom>
          <a:ln>
            <a:noFill/>
          </a:ln>
        </p:spPr>
      </p:pic>
      <p:pic>
        <p:nvPicPr>
          <p:cNvPr id="242" name="Picture 14" descr="https://a.allegroimg.com/s1024/0c70b6/ae13d1524facabd3b33f81bfe327"/>
          <p:cNvPicPr/>
          <p:nvPr/>
        </p:nvPicPr>
        <p:blipFill>
          <a:blip r:embed="rId4"/>
          <a:stretch/>
        </p:blipFill>
        <p:spPr>
          <a:xfrm>
            <a:off x="5627520" y="1638000"/>
            <a:ext cx="2883960" cy="2072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609480" y="603360"/>
            <a:ext cx="11581920" cy="657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3200" spc="-1" strike="noStrike">
                <a:solidFill>
                  <a:srgbClr val="262626"/>
                </a:solidFill>
                <a:latin typeface="Garamond"/>
              </a:rPr>
              <a:t>10. Zwyczaje wiosenne - Marzanna</a:t>
            </a:r>
            <a:endParaRPr b="0" lang="pl-PL" sz="32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930960" y="1516680"/>
            <a:ext cx="10297080" cy="46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pl-PL" sz="2000" spc="-1" strike="noStrike">
                <a:solidFill>
                  <a:srgbClr val="000000"/>
                </a:solidFill>
                <a:latin typeface="Times New Roman"/>
              </a:rPr>
              <a:t>Marzanna</a:t>
            </a: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 to nazwa kukły przedstawiającej boginię, którą w rytualny sposób palono bądź topiono w czasie wiosennego święta Jarego, aby przywołać wiosnę. Zwyczaj ten, zakorzeniony </a:t>
            </a:r>
            <a:br/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w pogańskich obrzędach ofiarnych, miał zapewnić urodzaj w nadchodzącym roku. Wierzono, że pożegnanie postaci przedstawiającej boginię śmierci spowoduje jednocześnie usunięcie efektów przez nią wywołanych (zimy) i nadejście wiosny.</a:t>
            </a:r>
            <a:endParaRPr b="0" lang="pl-PL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Kukłę wykonywano ze słomy, owijano białym płótnem, zdobiono wstążkami i koralami. Tradycja nakazywała, aby dziecięcy orszak, z marzanną i zielonymi gałązkami jałowca w dłoniach, obszedł wszystkie domy we wsi. Po drodze </a:t>
            </a:r>
            <a:r>
              <a:rPr b="0" i="1" lang="pl-PL" sz="2000" spc="-1" strike="noStrike">
                <a:solidFill>
                  <a:srgbClr val="000000"/>
                </a:solidFill>
                <a:latin typeface="Times New Roman"/>
              </a:rPr>
              <a:t>podtapiano</a:t>
            </a: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 marzannę w każdej wodzie, jaka się nadarzyła. Wieczorem kukłę przejmowała młodzież. W świetle zapalonych gałązek jałowca wyprowadzano marzannę ze wsi, podpalano i wrzucano do wody. Z topieniem Marzanny, również obecnie, związane są różne przesądy: nie wolno dotknąć pływającej w wodzie kukły, bo grozi to uschnięciem ręki, obejrzenie się za siebie w drodze powrotnej może spowodować chorobę.</a:t>
            </a:r>
            <a:endParaRPr b="0" lang="pl-PL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 </a:t>
            </a:r>
            <a:endParaRPr b="0" lang="pl-PL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1005120" y="936720"/>
            <a:ext cx="10198080" cy="588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50000"/>
              </a:lnSpc>
            </a:pPr>
            <a:r>
              <a:rPr b="0" i="1" lang="pl-PL" sz="1800" spc="-1" strike="noStrike">
                <a:solidFill>
                  <a:srgbClr val="000000"/>
                </a:solidFill>
                <a:latin typeface="Times New Roman"/>
              </a:rPr>
              <a:t>„</a:t>
            </a:r>
            <a:r>
              <a:rPr b="0" i="1" lang="pl-PL" sz="1800" spc="-1" strike="noStrike">
                <a:solidFill>
                  <a:srgbClr val="000000"/>
                </a:solidFill>
                <a:latin typeface="Times New Roman"/>
              </a:rPr>
              <a:t>Wije się, a jeszcze wygraża. Marzanna nie oddaje łatwo władzy. Mści się sypiąc z daleka śnieżycą. Dąsy odchodzącej wystarczą nieraz, by zniszczyć zasiewy. Północne wiatry, zwane wycinkami marcowymi, tną oziminy jak nożem. Trudno. Walka jest walką, ofiary muszą być, a zwycięstwo w tym wypadku z góry przesądzone. Zaciekłe wysiłki Marzanny nie wstrzymają gwałtownego tętna życia, szybkiego krążenia soków w słojach drzew, w krwi ludzi i zwierząt; nie ostudzą rozsianych niewidzialnie drożdży. Już ciepły wiosenny wiatr ociera zimę miękkimi skrzydłami. Przychodzi wiosna – nowe życie.” </a:t>
            </a:r>
            <a:endParaRPr b="0" lang="pl-PL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pl-PL" sz="1800" spc="-1" strike="noStrike">
                <a:solidFill>
                  <a:srgbClr val="000000"/>
                </a:solidFill>
                <a:latin typeface="Times New Roman"/>
              </a:rPr>
              <a:t>Zwyczaj „Marzanna” dziś: </a:t>
            </a:r>
            <a:r>
              <a:rPr b="0" i="1" lang="pl-PL" sz="1800" spc="-1" strike="noStrike" u="sng">
                <a:solidFill>
                  <a:srgbClr val="a8bf4d"/>
                </a:solidFill>
                <a:uFillTx/>
                <a:latin typeface="Times New Roman"/>
                <a:hlinkClick r:id="rId1"/>
              </a:rPr>
              <a:t>https://www.youtube.com/watch?v=BN7wfuh6zy4</a:t>
            </a:r>
            <a:endParaRPr b="0" lang="pl-PL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pl-PL" sz="1800" spc="-1" strike="noStrike">
                <a:solidFill>
                  <a:srgbClr val="000000"/>
                </a:solidFill>
                <a:latin typeface="Times New Roman"/>
              </a:rPr>
              <a:t>Jak zrobić Marzannę: </a:t>
            </a:r>
            <a:r>
              <a:rPr b="0" i="1" lang="pl-PL" sz="1800" spc="-1" strike="noStrike" u="sng">
                <a:solidFill>
                  <a:srgbClr val="a8bf4d"/>
                </a:solidFill>
                <a:uFillTx/>
                <a:latin typeface="Times New Roman"/>
                <a:hlinkClick r:id="rId2"/>
              </a:rPr>
              <a:t>https://www.youtube.com/watch?v=Afalv9HVzNE</a:t>
            </a:r>
            <a:endParaRPr b="0" lang="pl-PL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i="1" lang="pl-PL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1005120" y="936720"/>
            <a:ext cx="10198080" cy="518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pl-PL" sz="1800" spc="-1" strike="noStrike">
                <a:solidFill>
                  <a:srgbClr val="000000"/>
                </a:solidFill>
                <a:latin typeface="Times New Roman"/>
              </a:rPr>
              <a:t>Opracowano na podstawie materiałów opublikowanych przez Stowarzyszenie „Wytnij hołubca” (</a:t>
            </a:r>
            <a:r>
              <a:rPr b="0" i="1" lang="pl-PL" sz="1800" spc="-1" strike="noStrike" u="sng">
                <a:solidFill>
                  <a:srgbClr val="a8bf4d"/>
                </a:solidFill>
                <a:uFillTx/>
                <a:latin typeface="Times New Roman"/>
                <a:hlinkClick r:id="rId1"/>
              </a:rPr>
              <a:t>http://wytnijholubca.pl/</a:t>
            </a:r>
            <a:r>
              <a:rPr b="0" i="1" lang="pl-PL" sz="1800" spc="-1" strike="noStrike">
                <a:solidFill>
                  <a:srgbClr val="000000"/>
                </a:solidFill>
                <a:latin typeface="Times New Roman"/>
              </a:rPr>
              <a:t>)</a:t>
            </a:r>
            <a:endParaRPr b="0" lang="pl-P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pl-PL" sz="1800" spc="-1" strike="noStrike">
                <a:solidFill>
                  <a:srgbClr val="000000"/>
                </a:solidFill>
                <a:latin typeface="Times New Roman"/>
              </a:rPr>
              <a:t>Wykorzystano grafiki autorstwa Zofii Stryjeńskiej </a:t>
            </a:r>
            <a:endParaRPr b="0" lang="pl-P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pl-PL" sz="1800" spc="-1" strike="noStrike">
                <a:solidFill>
                  <a:srgbClr val="000000"/>
                </a:solidFill>
                <a:latin typeface="Times New Roman"/>
              </a:rPr>
              <a:t>(</a:t>
            </a:r>
            <a:r>
              <a:rPr b="0" lang="pl-PL" sz="1800" spc="-1" strike="noStrike" u="sng">
                <a:solidFill>
                  <a:srgbClr val="a8bf4d"/>
                </a:solidFill>
                <a:uFillTx/>
                <a:latin typeface="Garamond"/>
                <a:hlinkClick r:id="rId2"/>
              </a:rPr>
              <a:t>https://culture.pl/pl/tworca/zofia-stryjenska</a:t>
            </a:r>
            <a:r>
              <a:rPr b="0" i="1" lang="pl-PL" sz="1800" spc="-1" strike="noStrike">
                <a:solidFill>
                  <a:srgbClr val="000000"/>
                </a:solidFill>
                <a:latin typeface="Times New Roman"/>
              </a:rPr>
              <a:t>)</a:t>
            </a:r>
            <a:endParaRPr b="0" lang="pl-PL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i="1" lang="pl-PL" sz="2000" spc="-1" strike="noStrike">
                <a:solidFill>
                  <a:srgbClr val="000000"/>
                </a:solidFill>
                <a:latin typeface="Times New Roman"/>
              </a:rPr>
              <a:t>Dbajcie o siebie i swoich najbliższych, </a:t>
            </a:r>
            <a:endParaRPr b="0" lang="pl-PL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i="1" lang="pl-PL" sz="2000" spc="-1" strike="noStrike">
                <a:solidFill>
                  <a:srgbClr val="000000"/>
                </a:solidFill>
                <a:latin typeface="Times New Roman"/>
              </a:rPr>
              <a:t>do zobaczenia wkrótce! </a:t>
            </a:r>
            <a:r>
              <a:rPr b="1" i="1" lang="pl-PL" sz="2000" spc="-1" strike="noStrike">
                <a:solidFill>
                  <a:srgbClr val="000000"/>
                </a:solidFill>
                <a:latin typeface="Wingdings"/>
              </a:rPr>
              <a:t></a:t>
            </a:r>
            <a:endParaRPr b="0" lang="pl-PL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i="1" lang="pl-PL" sz="2000" spc="-1" strike="noStrike">
                <a:solidFill>
                  <a:srgbClr val="000000"/>
                </a:solidFill>
                <a:latin typeface="Times New Roman"/>
              </a:rPr>
              <a:t>Artur Kotwas 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642240" y="604080"/>
            <a:ext cx="10931760" cy="657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3200" spc="-1" strike="noStrike">
                <a:solidFill>
                  <a:srgbClr val="262626"/>
                </a:solidFill>
                <a:latin typeface="Garamond"/>
              </a:rPr>
              <a:t>1. Ponumeruj tańce od najwolniejszego, do najszybszego.</a:t>
            </a:r>
            <a:endParaRPr b="0" lang="pl-PL" sz="32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148" name="Symbol zastępczy zawartości 3" descr=""/>
          <p:cNvPicPr/>
          <p:nvPr/>
        </p:nvPicPr>
        <p:blipFill>
          <a:blip r:embed="rId1"/>
          <a:stretch/>
        </p:blipFill>
        <p:spPr>
          <a:xfrm>
            <a:off x="1144440" y="1342800"/>
            <a:ext cx="9655200" cy="4118400"/>
          </a:xfrm>
          <a:prstGeom prst="rect">
            <a:avLst/>
          </a:prstGeom>
          <a:ln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2092320" y="5852880"/>
            <a:ext cx="1194120" cy="3207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3"/>
          <p:cNvSpPr/>
          <p:nvPr/>
        </p:nvSpPr>
        <p:spPr>
          <a:xfrm>
            <a:off x="5375160" y="5857200"/>
            <a:ext cx="1194120" cy="3207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4"/>
          <p:cNvSpPr/>
          <p:nvPr/>
        </p:nvSpPr>
        <p:spPr>
          <a:xfrm>
            <a:off x="8752680" y="5857200"/>
            <a:ext cx="1194120" cy="3207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642240" y="604080"/>
            <a:ext cx="10931760" cy="657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3200" spc="-1" strike="noStrike">
                <a:solidFill>
                  <a:srgbClr val="262626"/>
                </a:solidFill>
                <a:latin typeface="Garamond"/>
              </a:rPr>
              <a:t>2. Zaznacz polskie tańce narodowe</a:t>
            </a:r>
            <a:endParaRPr b="0" lang="pl-PL" sz="32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pic>
        <p:nvPicPr>
          <p:cNvPr id="154" name="Obraz 7" descr=""/>
          <p:cNvPicPr/>
          <p:nvPr/>
        </p:nvPicPr>
        <p:blipFill>
          <a:blip r:embed="rId1"/>
          <a:stretch/>
        </p:blipFill>
        <p:spPr>
          <a:xfrm>
            <a:off x="1383840" y="1139400"/>
            <a:ext cx="9448560" cy="4713120"/>
          </a:xfrm>
          <a:prstGeom prst="rect">
            <a:avLst/>
          </a:prstGeom>
          <a:ln>
            <a:noFill/>
          </a:ln>
        </p:spPr>
      </p:pic>
      <p:sp>
        <p:nvSpPr>
          <p:cNvPr id="155" name="CustomShape 3"/>
          <p:cNvSpPr/>
          <p:nvPr/>
        </p:nvSpPr>
        <p:spPr>
          <a:xfrm>
            <a:off x="9241200" y="339624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4"/>
          <p:cNvSpPr/>
          <p:nvPr/>
        </p:nvSpPr>
        <p:spPr>
          <a:xfrm>
            <a:off x="7403400" y="339048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5"/>
          <p:cNvSpPr/>
          <p:nvPr/>
        </p:nvSpPr>
        <p:spPr>
          <a:xfrm>
            <a:off x="5470200" y="337608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6"/>
          <p:cNvSpPr/>
          <p:nvPr/>
        </p:nvSpPr>
        <p:spPr>
          <a:xfrm>
            <a:off x="3452040" y="337608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7"/>
          <p:cNvSpPr/>
          <p:nvPr/>
        </p:nvSpPr>
        <p:spPr>
          <a:xfrm>
            <a:off x="1699200" y="337716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8"/>
          <p:cNvSpPr/>
          <p:nvPr/>
        </p:nvSpPr>
        <p:spPr>
          <a:xfrm>
            <a:off x="9274320" y="585756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9"/>
          <p:cNvSpPr/>
          <p:nvPr/>
        </p:nvSpPr>
        <p:spPr>
          <a:xfrm>
            <a:off x="7453080" y="587592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CustomShape 10"/>
          <p:cNvSpPr/>
          <p:nvPr/>
        </p:nvSpPr>
        <p:spPr>
          <a:xfrm>
            <a:off x="5502960" y="587592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11"/>
          <p:cNvSpPr/>
          <p:nvPr/>
        </p:nvSpPr>
        <p:spPr>
          <a:xfrm>
            <a:off x="3553200" y="588168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CustomShape 12"/>
          <p:cNvSpPr/>
          <p:nvPr/>
        </p:nvSpPr>
        <p:spPr>
          <a:xfrm>
            <a:off x="1759680" y="587592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642240" y="604080"/>
            <a:ext cx="10931760" cy="657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9000"/>
          </a:bodyPr>
          <a:p>
            <a:pPr algn="ctr">
              <a:lnSpc>
                <a:spcPct val="100000"/>
              </a:lnSpc>
            </a:pPr>
            <a:r>
              <a:rPr b="0" lang="pl-PL" sz="3200" spc="-1" strike="noStrike">
                <a:solidFill>
                  <a:srgbClr val="262626"/>
                </a:solidFill>
                <a:latin typeface="Garamond"/>
              </a:rPr>
              <a:t>3. Dopasuj, jaki taniec można by zatańczyć przy znanych utworach</a:t>
            </a:r>
            <a:endParaRPr b="0" lang="pl-PL" sz="32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2349720" y="3646080"/>
            <a:ext cx="7502400" cy="535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1. Walczyk</a:t>
            </a: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	</a:t>
            </a: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	</a:t>
            </a: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	</a:t>
            </a: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	</a:t>
            </a: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	</a:t>
            </a: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2. Polonez</a:t>
            </a: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	</a:t>
            </a: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	</a:t>
            </a: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	</a:t>
            </a: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	</a:t>
            </a: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3. Mazurek</a:t>
            </a:r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8533080" y="598824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4"/>
          <p:cNvSpPr/>
          <p:nvPr/>
        </p:nvSpPr>
        <p:spPr>
          <a:xfrm>
            <a:off x="5809680" y="598176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5"/>
          <p:cNvSpPr/>
          <p:nvPr/>
        </p:nvSpPr>
        <p:spPr>
          <a:xfrm>
            <a:off x="2537640" y="598176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0" name="Obraz 4" descr=""/>
          <p:cNvPicPr/>
          <p:nvPr/>
        </p:nvPicPr>
        <p:blipFill>
          <a:blip r:embed="rId1"/>
          <a:stretch/>
        </p:blipFill>
        <p:spPr>
          <a:xfrm>
            <a:off x="1738080" y="1413000"/>
            <a:ext cx="4647960" cy="2266560"/>
          </a:xfrm>
          <a:prstGeom prst="rect">
            <a:avLst/>
          </a:prstGeom>
          <a:ln>
            <a:noFill/>
          </a:ln>
        </p:spPr>
      </p:pic>
      <p:pic>
        <p:nvPicPr>
          <p:cNvPr id="171" name="Obraz 5" descr=""/>
          <p:cNvPicPr/>
          <p:nvPr/>
        </p:nvPicPr>
        <p:blipFill>
          <a:blip r:embed="rId2"/>
          <a:stretch/>
        </p:blipFill>
        <p:spPr>
          <a:xfrm>
            <a:off x="4425120" y="1413000"/>
            <a:ext cx="4990680" cy="2228040"/>
          </a:xfrm>
          <a:prstGeom prst="rect">
            <a:avLst/>
          </a:prstGeom>
          <a:ln>
            <a:noFill/>
          </a:ln>
        </p:spPr>
      </p:pic>
      <p:pic>
        <p:nvPicPr>
          <p:cNvPr id="172" name="Obraz 8" descr=""/>
          <p:cNvPicPr/>
          <p:nvPr/>
        </p:nvPicPr>
        <p:blipFill>
          <a:blip r:embed="rId3"/>
          <a:stretch/>
        </p:blipFill>
        <p:spPr>
          <a:xfrm>
            <a:off x="7706520" y="1413000"/>
            <a:ext cx="2676240" cy="2195280"/>
          </a:xfrm>
          <a:prstGeom prst="rect">
            <a:avLst/>
          </a:prstGeom>
          <a:ln>
            <a:noFill/>
          </a:ln>
        </p:spPr>
      </p:pic>
      <p:pic>
        <p:nvPicPr>
          <p:cNvPr id="173" name="Picture 2" descr="Znalezione obrazy dla zapytania: hymn polski"/>
          <p:cNvPicPr/>
          <p:nvPr/>
        </p:nvPicPr>
        <p:blipFill>
          <a:blip r:embed="rId4"/>
          <a:stretch/>
        </p:blipFill>
        <p:spPr>
          <a:xfrm>
            <a:off x="1878120" y="4182120"/>
            <a:ext cx="2250360" cy="1687680"/>
          </a:xfrm>
          <a:prstGeom prst="rect">
            <a:avLst/>
          </a:prstGeom>
          <a:ln>
            <a:noFill/>
          </a:ln>
        </p:spPr>
      </p:pic>
      <p:pic>
        <p:nvPicPr>
          <p:cNvPr id="174" name="Picture 4" descr="Znalezione obrazy dla zapytania: bóg si&amp;eogon; rodzi"/>
          <p:cNvPicPr/>
          <p:nvPr/>
        </p:nvPicPr>
        <p:blipFill>
          <a:blip r:embed="rId5"/>
          <a:stretch/>
        </p:blipFill>
        <p:spPr>
          <a:xfrm>
            <a:off x="7900200" y="4146480"/>
            <a:ext cx="2507760" cy="1723320"/>
          </a:xfrm>
          <a:prstGeom prst="rect">
            <a:avLst/>
          </a:prstGeom>
          <a:ln>
            <a:noFill/>
          </a:ln>
        </p:spPr>
      </p:pic>
      <p:pic>
        <p:nvPicPr>
          <p:cNvPr id="175" name="Picture 8" descr="Znalezione obrazy dla zapytania: zachodzi s&amp;lstrok;oneczko"/>
          <p:cNvPicPr/>
          <p:nvPr/>
        </p:nvPicPr>
        <p:blipFill>
          <a:blip r:embed="rId6"/>
          <a:stretch/>
        </p:blipFill>
        <p:spPr>
          <a:xfrm>
            <a:off x="4934520" y="4038480"/>
            <a:ext cx="2520360" cy="1831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642240" y="604080"/>
            <a:ext cx="10931760" cy="657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3200" spc="-1" strike="noStrike">
                <a:solidFill>
                  <a:srgbClr val="262626"/>
                </a:solidFill>
                <a:latin typeface="Garamond"/>
              </a:rPr>
              <a:t>4. Dopasuj postaci w pary, zgodnie z regionalnym strojem</a:t>
            </a:r>
            <a:endParaRPr b="0" lang="pl-PL" sz="32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pic>
        <p:nvPicPr>
          <p:cNvPr id="178" name="Obraz 3" descr=""/>
          <p:cNvPicPr/>
          <p:nvPr/>
        </p:nvPicPr>
        <p:blipFill>
          <a:blip r:embed="rId1"/>
          <a:stretch/>
        </p:blipFill>
        <p:spPr>
          <a:xfrm>
            <a:off x="1295280" y="1261080"/>
            <a:ext cx="9600840" cy="4847040"/>
          </a:xfrm>
          <a:prstGeom prst="rect">
            <a:avLst/>
          </a:prstGeom>
          <a:ln>
            <a:noFill/>
          </a:ln>
        </p:spPr>
      </p:pic>
      <p:sp>
        <p:nvSpPr>
          <p:cNvPr id="179" name="CustomShape 3"/>
          <p:cNvSpPr/>
          <p:nvPr/>
        </p:nvSpPr>
        <p:spPr>
          <a:xfrm>
            <a:off x="9290880" y="361440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4"/>
          <p:cNvSpPr/>
          <p:nvPr/>
        </p:nvSpPr>
        <p:spPr>
          <a:xfrm>
            <a:off x="7453080" y="360828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5"/>
          <p:cNvSpPr/>
          <p:nvPr/>
        </p:nvSpPr>
        <p:spPr>
          <a:xfrm>
            <a:off x="5519520" y="359424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6"/>
          <p:cNvSpPr/>
          <p:nvPr/>
        </p:nvSpPr>
        <p:spPr>
          <a:xfrm>
            <a:off x="3501360" y="359424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7"/>
          <p:cNvSpPr/>
          <p:nvPr/>
        </p:nvSpPr>
        <p:spPr>
          <a:xfrm>
            <a:off x="1748520" y="359532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8"/>
          <p:cNvSpPr/>
          <p:nvPr/>
        </p:nvSpPr>
        <p:spPr>
          <a:xfrm>
            <a:off x="9274320" y="585756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9"/>
          <p:cNvSpPr/>
          <p:nvPr/>
        </p:nvSpPr>
        <p:spPr>
          <a:xfrm>
            <a:off x="7453080" y="587592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10"/>
          <p:cNvSpPr/>
          <p:nvPr/>
        </p:nvSpPr>
        <p:spPr>
          <a:xfrm>
            <a:off x="5502960" y="587592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11"/>
          <p:cNvSpPr/>
          <p:nvPr/>
        </p:nvSpPr>
        <p:spPr>
          <a:xfrm>
            <a:off x="3553200" y="588168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12"/>
          <p:cNvSpPr/>
          <p:nvPr/>
        </p:nvSpPr>
        <p:spPr>
          <a:xfrm>
            <a:off x="1759680" y="587592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642240" y="604080"/>
            <a:ext cx="10931760" cy="657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3200" spc="-1" strike="noStrike">
                <a:solidFill>
                  <a:srgbClr val="262626"/>
                </a:solidFill>
                <a:latin typeface="Garamond"/>
              </a:rPr>
              <a:t>5. Dopasuj postacie, aby zgadzały się noszone przez nie stroje</a:t>
            </a:r>
            <a:endParaRPr b="0" lang="pl-PL" sz="32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190" name="Obraz 4" descr=""/>
          <p:cNvPicPr/>
          <p:nvPr/>
        </p:nvPicPr>
        <p:blipFill>
          <a:blip r:embed="rId1"/>
          <a:stretch/>
        </p:blipFill>
        <p:spPr>
          <a:xfrm>
            <a:off x="1295280" y="1167480"/>
            <a:ext cx="9544680" cy="4496040"/>
          </a:xfrm>
          <a:prstGeom prst="rect">
            <a:avLst/>
          </a:prstGeom>
          <a:ln>
            <a:noFill/>
          </a:ln>
        </p:spPr>
      </p:pic>
      <p:sp>
        <p:nvSpPr>
          <p:cNvPr id="191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9715680" y="358884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4"/>
          <p:cNvSpPr/>
          <p:nvPr/>
        </p:nvSpPr>
        <p:spPr>
          <a:xfrm>
            <a:off x="7740720" y="358884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5"/>
          <p:cNvSpPr/>
          <p:nvPr/>
        </p:nvSpPr>
        <p:spPr>
          <a:xfrm>
            <a:off x="5689080" y="360144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6"/>
          <p:cNvSpPr/>
          <p:nvPr/>
        </p:nvSpPr>
        <p:spPr>
          <a:xfrm>
            <a:off x="3501360" y="359424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CustomShape 7"/>
          <p:cNvSpPr/>
          <p:nvPr/>
        </p:nvSpPr>
        <p:spPr>
          <a:xfrm>
            <a:off x="1557720" y="359424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8"/>
          <p:cNvSpPr/>
          <p:nvPr/>
        </p:nvSpPr>
        <p:spPr>
          <a:xfrm>
            <a:off x="9834480" y="587592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9"/>
          <p:cNvSpPr/>
          <p:nvPr/>
        </p:nvSpPr>
        <p:spPr>
          <a:xfrm>
            <a:off x="7740720" y="587592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10"/>
          <p:cNvSpPr/>
          <p:nvPr/>
        </p:nvSpPr>
        <p:spPr>
          <a:xfrm>
            <a:off x="5689080" y="587592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11"/>
          <p:cNvSpPr/>
          <p:nvPr/>
        </p:nvSpPr>
        <p:spPr>
          <a:xfrm>
            <a:off x="3553200" y="588168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12"/>
          <p:cNvSpPr/>
          <p:nvPr/>
        </p:nvSpPr>
        <p:spPr>
          <a:xfrm>
            <a:off x="1557720" y="587592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642240" y="604080"/>
            <a:ext cx="10931760" cy="657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3200" spc="-1" strike="noStrike">
                <a:solidFill>
                  <a:srgbClr val="262626"/>
                </a:solidFill>
                <a:latin typeface="Garamond"/>
              </a:rPr>
              <a:t>6. Dopasuj postacie, aby zgadzały się noszone przez nie stroje</a:t>
            </a:r>
            <a:endParaRPr b="0" lang="pl-PL" sz="32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pic>
        <p:nvPicPr>
          <p:cNvPr id="204" name="Obraz 3" descr=""/>
          <p:cNvPicPr/>
          <p:nvPr/>
        </p:nvPicPr>
        <p:blipFill>
          <a:blip r:embed="rId1"/>
          <a:stretch/>
        </p:blipFill>
        <p:spPr>
          <a:xfrm>
            <a:off x="1329840" y="1519200"/>
            <a:ext cx="9600840" cy="4350240"/>
          </a:xfrm>
          <a:prstGeom prst="rect">
            <a:avLst/>
          </a:prstGeom>
          <a:ln>
            <a:noFill/>
          </a:ln>
        </p:spPr>
      </p:pic>
      <p:sp>
        <p:nvSpPr>
          <p:cNvPr id="205" name="CustomShape 3"/>
          <p:cNvSpPr/>
          <p:nvPr/>
        </p:nvSpPr>
        <p:spPr>
          <a:xfrm>
            <a:off x="9715680" y="358884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4"/>
          <p:cNvSpPr/>
          <p:nvPr/>
        </p:nvSpPr>
        <p:spPr>
          <a:xfrm>
            <a:off x="7740720" y="358884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CustomShape 5"/>
          <p:cNvSpPr/>
          <p:nvPr/>
        </p:nvSpPr>
        <p:spPr>
          <a:xfrm>
            <a:off x="5689080" y="360144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6"/>
          <p:cNvSpPr/>
          <p:nvPr/>
        </p:nvSpPr>
        <p:spPr>
          <a:xfrm>
            <a:off x="3501360" y="359424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7"/>
          <p:cNvSpPr/>
          <p:nvPr/>
        </p:nvSpPr>
        <p:spPr>
          <a:xfrm>
            <a:off x="1557720" y="359424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8"/>
          <p:cNvSpPr/>
          <p:nvPr/>
        </p:nvSpPr>
        <p:spPr>
          <a:xfrm>
            <a:off x="9834480" y="587592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9"/>
          <p:cNvSpPr/>
          <p:nvPr/>
        </p:nvSpPr>
        <p:spPr>
          <a:xfrm>
            <a:off x="7740720" y="587592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10"/>
          <p:cNvSpPr/>
          <p:nvPr/>
        </p:nvSpPr>
        <p:spPr>
          <a:xfrm>
            <a:off x="5689080" y="587592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CustomShape 11"/>
          <p:cNvSpPr/>
          <p:nvPr/>
        </p:nvSpPr>
        <p:spPr>
          <a:xfrm>
            <a:off x="3553200" y="588168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12"/>
          <p:cNvSpPr/>
          <p:nvPr/>
        </p:nvSpPr>
        <p:spPr>
          <a:xfrm>
            <a:off x="1557720" y="587592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642240" y="604080"/>
            <a:ext cx="10931760" cy="657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0000"/>
          </a:bodyPr>
          <a:p>
            <a:pPr algn="ctr">
              <a:lnSpc>
                <a:spcPct val="100000"/>
              </a:lnSpc>
            </a:pPr>
            <a:r>
              <a:rPr b="0" lang="pl-PL" sz="2800" spc="-1" strike="noStrike">
                <a:solidFill>
                  <a:srgbClr val="262626"/>
                </a:solidFill>
                <a:latin typeface="Garamond"/>
              </a:rPr>
              <a:t>7. Zaznacz 5 instrumentów, na których grano w polskich kapelach ludowych.</a:t>
            </a:r>
            <a:endParaRPr b="0" lang="pl-PL" sz="2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l-PL" sz="2400" spc="-1" strike="noStrike">
              <a:solidFill>
                <a:srgbClr val="262626"/>
              </a:solidFill>
              <a:latin typeface="Garamond"/>
            </a:endParaRPr>
          </a:p>
        </p:txBody>
      </p:sp>
      <p:pic>
        <p:nvPicPr>
          <p:cNvPr id="217" name="Obraz 4" descr=""/>
          <p:cNvPicPr/>
          <p:nvPr/>
        </p:nvPicPr>
        <p:blipFill>
          <a:blip r:embed="rId1"/>
          <a:stretch/>
        </p:blipFill>
        <p:spPr>
          <a:xfrm>
            <a:off x="1247040" y="1536120"/>
            <a:ext cx="9697320" cy="4213440"/>
          </a:xfrm>
          <a:prstGeom prst="rect">
            <a:avLst/>
          </a:prstGeom>
          <a:ln>
            <a:noFill/>
          </a:ln>
        </p:spPr>
      </p:pic>
      <p:sp>
        <p:nvSpPr>
          <p:cNvPr id="218" name="CustomShape 3"/>
          <p:cNvSpPr/>
          <p:nvPr/>
        </p:nvSpPr>
        <p:spPr>
          <a:xfrm>
            <a:off x="9047880" y="358488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4"/>
          <p:cNvSpPr/>
          <p:nvPr/>
        </p:nvSpPr>
        <p:spPr>
          <a:xfrm>
            <a:off x="7198920" y="358884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5"/>
          <p:cNvSpPr/>
          <p:nvPr/>
        </p:nvSpPr>
        <p:spPr>
          <a:xfrm>
            <a:off x="5034600" y="358884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6"/>
          <p:cNvSpPr/>
          <p:nvPr/>
        </p:nvSpPr>
        <p:spPr>
          <a:xfrm>
            <a:off x="3501360" y="359424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7"/>
          <p:cNvSpPr/>
          <p:nvPr/>
        </p:nvSpPr>
        <p:spPr>
          <a:xfrm>
            <a:off x="1557720" y="359424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8"/>
          <p:cNvSpPr/>
          <p:nvPr/>
        </p:nvSpPr>
        <p:spPr>
          <a:xfrm>
            <a:off x="9109440" y="573480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9"/>
          <p:cNvSpPr/>
          <p:nvPr/>
        </p:nvSpPr>
        <p:spPr>
          <a:xfrm>
            <a:off x="7192440" y="575460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CustomShape 10"/>
          <p:cNvSpPr/>
          <p:nvPr/>
        </p:nvSpPr>
        <p:spPr>
          <a:xfrm>
            <a:off x="5034600" y="571752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CustomShape 11"/>
          <p:cNvSpPr/>
          <p:nvPr/>
        </p:nvSpPr>
        <p:spPr>
          <a:xfrm>
            <a:off x="3501360" y="572472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12"/>
          <p:cNvSpPr/>
          <p:nvPr/>
        </p:nvSpPr>
        <p:spPr>
          <a:xfrm>
            <a:off x="1656720" y="5734800"/>
            <a:ext cx="882720" cy="21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642240" y="604080"/>
            <a:ext cx="10931760" cy="657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9000"/>
          </a:bodyPr>
          <a:p>
            <a:pPr algn="ctr">
              <a:lnSpc>
                <a:spcPct val="100000"/>
              </a:lnSpc>
            </a:pPr>
            <a:r>
              <a:rPr b="0" lang="pl-PL" sz="3200" spc="-1" strike="noStrike">
                <a:solidFill>
                  <a:srgbClr val="262626"/>
                </a:solidFill>
                <a:latin typeface="Garamond"/>
              </a:rPr>
              <a:t>8. Dopasuj, jakie rekwizyty przydadzą się w poszczególnych wydarzeniach.</a:t>
            </a:r>
            <a:endParaRPr b="0" lang="pl-PL" sz="32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1308600" y="2712960"/>
            <a:ext cx="1351800" cy="5324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Garamond"/>
              </a:rPr>
              <a:t>Wesele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1308600" y="4572000"/>
            <a:ext cx="1351800" cy="44892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Garamond"/>
              </a:rPr>
              <a:t>Dożynki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231" name="Obraz 7" descr=""/>
          <p:cNvPicPr/>
          <p:nvPr/>
        </p:nvPicPr>
        <p:blipFill>
          <a:blip r:embed="rId1"/>
          <a:stretch/>
        </p:blipFill>
        <p:spPr>
          <a:xfrm>
            <a:off x="3023280" y="1424160"/>
            <a:ext cx="5708520" cy="4351320"/>
          </a:xfrm>
          <a:prstGeom prst="rect">
            <a:avLst/>
          </a:prstGeom>
          <a:ln>
            <a:noFill/>
          </a:ln>
        </p:spPr>
      </p:pic>
      <p:sp>
        <p:nvSpPr>
          <p:cNvPr id="232" name="CustomShape 4"/>
          <p:cNvSpPr/>
          <p:nvPr/>
        </p:nvSpPr>
        <p:spPr>
          <a:xfrm>
            <a:off x="9457200" y="4497840"/>
            <a:ext cx="1284840" cy="5284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Garamond"/>
              </a:rPr>
              <a:t>Boże Narodzenie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33" name="CustomShape 5"/>
          <p:cNvSpPr/>
          <p:nvPr/>
        </p:nvSpPr>
        <p:spPr>
          <a:xfrm>
            <a:off x="9457200" y="2712960"/>
            <a:ext cx="1284840" cy="5324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Garamond"/>
              </a:rPr>
              <a:t>Wielkanoc</a:t>
            </a: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</TotalTime>
  <Application>LibreOffice/6.4.1.2$Windows_X86_64 LibreOffice_project/4d224e95b98b138af42a64d84056446d09082932</Application>
  <Words>307</Words>
  <Paragraphs>60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2020-03-18T12:38:40Z</dcterms:created>
  <dc:creator>Artur Kotwas</dc:creator>
  <dc:description/>
  <dc:language>pl-PL</dc:language>
  <cp:lastModifiedBy>Artur Kotwas</cp:lastModifiedBy>
  <dcterms:modified xsi:type="dcterms:W3CDTF">2020-03-18T14:11:16Z</dcterms:modified>
  <cp:revision>16</cp:revision>
  <dc:subject/>
  <dc:title>Polskie tańce ludowe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